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8" r:id="rId8"/>
    <p:sldId id="269" r:id="rId9"/>
    <p:sldId id="262" r:id="rId10"/>
    <p:sldId id="263" r:id="rId11"/>
    <p:sldId id="264" r:id="rId12"/>
    <p:sldId id="270" r:id="rId13"/>
    <p:sldId id="265"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12C6E-1EE2-4C98-B8A1-E6411089F310}" type="datetimeFigureOut">
              <a:rPr lang="en-US" smtClean="0"/>
              <a:pPr/>
              <a:t>7/5/2012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C6E82-86D6-44EE-B351-A0BB479CC9BA}" type="slidenum">
              <a:rPr lang="en-US" smtClean="0"/>
              <a:pPr/>
              <a:t>‹#›</a:t>
            </a:fld>
            <a:endParaRPr lang="en-US"/>
          </a:p>
        </p:txBody>
      </p:sp>
    </p:spTree>
    <p:extLst>
      <p:ext uri="{BB962C8B-B14F-4D97-AF65-F5344CB8AC3E}">
        <p14:creationId xmlns:p14="http://schemas.microsoft.com/office/powerpoint/2010/main" val="366339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FC6E82-86D6-44EE-B351-A0BB479CC9B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65BAF-3CD1-48A2-BFF0-599A3BD03446}"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65BAF-3CD1-48A2-BFF0-599A3BD03446}"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65BAF-3CD1-48A2-BFF0-599A3BD03446}"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65BAF-3CD1-48A2-BFF0-599A3BD03446}"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65BAF-3CD1-48A2-BFF0-599A3BD03446}"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265BAF-3CD1-48A2-BFF0-599A3BD03446}" type="datetimeFigureOut">
              <a:rPr lang="en-US" smtClean="0"/>
              <a:pPr/>
              <a:t>7/5/2012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65BAF-3CD1-48A2-BFF0-599A3BD03446}" type="datetimeFigureOut">
              <a:rPr lang="en-US" smtClean="0"/>
              <a:pPr/>
              <a:t>7/5/2012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65BAF-3CD1-48A2-BFF0-599A3BD03446}" type="datetimeFigureOut">
              <a:rPr lang="en-US" smtClean="0"/>
              <a:pPr/>
              <a:t>7/5/2012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65BAF-3CD1-48A2-BFF0-599A3BD03446}" type="datetimeFigureOut">
              <a:rPr lang="en-US" smtClean="0"/>
              <a:pPr/>
              <a:t>7/5/2012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65BAF-3CD1-48A2-BFF0-599A3BD03446}" type="datetimeFigureOut">
              <a:rPr lang="en-US" smtClean="0"/>
              <a:pPr/>
              <a:t>7/5/2012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65BAF-3CD1-48A2-BFF0-599A3BD03446}" type="datetimeFigureOut">
              <a:rPr lang="en-US" smtClean="0"/>
              <a:pPr/>
              <a:t>7/5/2012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1EDF8-4A50-4513-A60A-F8D450B2CB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65BAF-3CD1-48A2-BFF0-599A3BD03446}" type="datetimeFigureOut">
              <a:rPr lang="en-US" smtClean="0"/>
              <a:pPr/>
              <a:t>7/5/2012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1EDF8-4A50-4513-A60A-F8D450B2CB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www.tsyganovlaw.com/" TargetMode="External"/><Relationship Id="rId7"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2000">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pic>
        <p:nvPicPr>
          <p:cNvPr id="6" name="Picture 5" descr="Yuri Tyganov, Esq..jpg"/>
          <p:cNvPicPr>
            <a:picLocks noChangeAspect="1"/>
          </p:cNvPicPr>
          <p:nvPr/>
        </p:nvPicPr>
        <p:blipFill>
          <a:blip r:embed="rId3" cstate="print"/>
          <a:stretch>
            <a:fillRect/>
          </a:stretch>
        </p:blipFill>
        <p:spPr>
          <a:xfrm>
            <a:off x="6604000" y="0"/>
            <a:ext cx="2540000" cy="2743200"/>
          </a:xfrm>
          <a:prstGeom prst="rect">
            <a:avLst/>
          </a:prstGeom>
        </p:spPr>
      </p:pic>
      <p:sp>
        <p:nvSpPr>
          <p:cNvPr id="8" name="Title 7"/>
          <p:cNvSpPr>
            <a:spLocks noGrp="1"/>
          </p:cNvSpPr>
          <p:nvPr>
            <p:ph type="ctrTitle"/>
          </p:nvPr>
        </p:nvSpPr>
        <p:spPr>
          <a:xfrm rot="10800000" flipV="1">
            <a:off x="862231" y="2971800"/>
            <a:ext cx="7772400" cy="2057400"/>
          </a:xfrm>
        </p:spPr>
        <p:txBody>
          <a:bodyPr>
            <a:noAutofit/>
          </a:bodyPr>
          <a:lstStyle/>
          <a:p>
            <a:r>
              <a:rPr lang="en-US" sz="6000" dirty="0" smtClean="0"/>
              <a:t>EB-5 Foreign Investment</a:t>
            </a:r>
            <a:br>
              <a:rPr lang="en-US" sz="6000" dirty="0" smtClean="0"/>
            </a:br>
            <a:r>
              <a:rPr lang="en-US" sz="6000" dirty="0" smtClean="0"/>
              <a:t>“</a:t>
            </a:r>
            <a:r>
              <a:rPr lang="en-US" sz="6000" i="1" u="sng" dirty="0" smtClean="0">
                <a:solidFill>
                  <a:srgbClr val="00B050"/>
                </a:solidFill>
              </a:rPr>
              <a:t>Green Card For Sale</a:t>
            </a:r>
            <a:r>
              <a:rPr lang="en-US" sz="6000" dirty="0" smtClean="0"/>
              <a:t>”</a:t>
            </a:r>
            <a:endParaRPr lang="en-US" sz="6000" dirty="0"/>
          </a:p>
        </p:txBody>
      </p:sp>
      <p:sp>
        <p:nvSpPr>
          <p:cNvPr id="9" name="Title 1"/>
          <p:cNvSpPr txBox="1">
            <a:spLocks/>
          </p:cNvSpPr>
          <p:nvPr/>
        </p:nvSpPr>
        <p:spPr>
          <a:xfrm>
            <a:off x="0" y="5638800"/>
            <a:ext cx="3581400" cy="12192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The Law Offices of Yuri Tsyganov, PL</a:t>
            </a:r>
            <a:r>
              <a:rPr kumimoji="0" lang="en-US" sz="1600" b="1" i="0" u="none" strike="noStrike" kern="1200" cap="none" spc="0" normalizeH="0" baseline="0" noProof="0" dirty="0" smtClean="0">
                <a:ln>
                  <a:noFill/>
                </a:ln>
                <a:solidFill>
                  <a:schemeClr val="tx1"/>
                </a:solidFill>
                <a:effectLst/>
                <a:uLnTx/>
                <a:uFillTx/>
                <a:latin typeface="+mj-lt"/>
                <a:ea typeface="+mj-ea"/>
                <a:cs typeface="+mj-cs"/>
              </a:rPr>
              <a:t/>
            </a:r>
            <a:br>
              <a:rPr kumimoji="0" lang="en-US" sz="1600" b="1"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chemeClr val="tx1"/>
                </a:solidFill>
                <a:effectLst/>
                <a:uLnTx/>
                <a:uFillTx/>
                <a:latin typeface="+mj-lt"/>
                <a:ea typeface="+mj-ea"/>
                <a:cs typeface="+mj-cs"/>
              </a:rPr>
              <a:t>111 N. Pine Island Road</a:t>
            </a:r>
            <a:br>
              <a:rPr kumimoji="0" lang="en-US" sz="2000" b="1"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chemeClr val="tx1"/>
                </a:solidFill>
                <a:effectLst/>
                <a:uLnTx/>
                <a:uFillTx/>
                <a:latin typeface="+mj-lt"/>
                <a:ea typeface="+mj-ea"/>
                <a:cs typeface="+mj-cs"/>
              </a:rPr>
              <a:t>Suite 205</a:t>
            </a:r>
            <a:br>
              <a:rPr kumimoji="0" lang="en-US" sz="2000" b="1"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chemeClr val="tx1"/>
                </a:solidFill>
                <a:effectLst/>
                <a:uLnTx/>
                <a:uFillTx/>
                <a:latin typeface="+mj-lt"/>
                <a:ea typeface="+mj-ea"/>
                <a:cs typeface="+mj-cs"/>
              </a:rPr>
              <a:t>Plantation, FL 33324</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r>
            <a:br>
              <a:rPr kumimoji="0" lang="en-US" sz="16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1" i="0" u="none" strike="noStrike" kern="1200" cap="none" spc="0" normalizeH="0" baseline="0" noProof="0" dirty="0" smtClean="0">
                <a:ln>
                  <a:noFill/>
                </a:ln>
                <a:solidFill>
                  <a:srgbClr val="FF0000"/>
                </a:solidFill>
                <a:effectLst/>
                <a:uLnTx/>
                <a:uFillTx/>
                <a:latin typeface="+mj-lt"/>
                <a:ea typeface="+mj-ea"/>
                <a:cs typeface="+mj-cs"/>
              </a:rPr>
              <a:t>www.TsyganovLaw.com</a:t>
            </a:r>
          </a:p>
        </p:txBody>
      </p:sp>
      <p:pic>
        <p:nvPicPr>
          <p:cNvPr id="10" name="Picture 9" descr="CCIM.jpg"/>
          <p:cNvPicPr>
            <a:picLocks noChangeAspect="1"/>
          </p:cNvPicPr>
          <p:nvPr/>
        </p:nvPicPr>
        <p:blipFill>
          <a:blip r:embed="rId4" cstate="print"/>
          <a:stretch>
            <a:fillRect/>
          </a:stretch>
        </p:blipFill>
        <p:spPr>
          <a:xfrm>
            <a:off x="2057400" y="4876800"/>
            <a:ext cx="5457825" cy="457200"/>
          </a:xfrm>
          <a:prstGeom prst="rect">
            <a:avLst/>
          </a:prstGeom>
        </p:spPr>
      </p:pic>
      <p:sp>
        <p:nvSpPr>
          <p:cNvPr id="12" name="TextBox 11"/>
          <p:cNvSpPr txBox="1"/>
          <p:nvPr/>
        </p:nvSpPr>
        <p:spPr>
          <a:xfrm>
            <a:off x="7696200" y="5867400"/>
            <a:ext cx="838200" cy="400110"/>
          </a:xfrm>
          <a:prstGeom prst="rect">
            <a:avLst/>
          </a:prstGeom>
          <a:noFill/>
        </p:spPr>
        <p:txBody>
          <a:bodyPr wrap="square" rtlCol="0">
            <a:spAutoFit/>
          </a:bodyPr>
          <a:lstStyle/>
          <a:p>
            <a:r>
              <a:rPr lang="en-US" sz="2000" b="1" dirty="0" smtClean="0">
                <a:solidFill>
                  <a:srgbClr val="FFFF00"/>
                </a:solidFill>
              </a:rPr>
              <a:t>EB-5</a:t>
            </a:r>
            <a:endParaRPr lang="en-US" sz="2000" b="1" dirty="0">
              <a:solidFill>
                <a:srgbClr val="FFFF00"/>
              </a:solidFill>
            </a:endParaRPr>
          </a:p>
        </p:txBody>
      </p:sp>
      <p:pic>
        <p:nvPicPr>
          <p:cNvPr id="1026" name="Picture 2" descr="C:\Users\YuriTsyganov\Documents\Yuri Tsyganov, PL\Administrative\Advertisment\Marketing\Website Buttons\Immigration Blog.jpg"/>
          <p:cNvPicPr>
            <a:picLocks noChangeAspect="1" noChangeArrowheads="1"/>
          </p:cNvPicPr>
          <p:nvPr/>
        </p:nvPicPr>
        <p:blipFill>
          <a:blip r:embed="rId5" cstate="print"/>
          <a:srcRect/>
          <a:stretch>
            <a:fillRect/>
          </a:stretch>
        </p:blipFill>
        <p:spPr bwMode="auto">
          <a:xfrm>
            <a:off x="7467600" y="5462587"/>
            <a:ext cx="1676400" cy="1395413"/>
          </a:xfrm>
          <a:prstGeom prst="rect">
            <a:avLst/>
          </a:prstGeom>
          <a:noFill/>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2257" y="228600"/>
            <a:ext cx="1981200" cy="26670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366713"/>
            <a:ext cx="2000250" cy="1095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bg1"/>
                </a:solidFill>
              </a:rPr>
              <a:t>Procedure Continued</a:t>
            </a:r>
            <a:endParaRPr lang="en-US" i="1"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a:t>entire application process takes between </a:t>
            </a:r>
            <a:r>
              <a:rPr lang="en-US" dirty="0" smtClean="0"/>
              <a:t>nine (9) </a:t>
            </a:r>
            <a:r>
              <a:rPr lang="en-US" dirty="0"/>
              <a:t>to </a:t>
            </a:r>
            <a:r>
              <a:rPr lang="en-US" dirty="0" smtClean="0"/>
              <a:t>twelve (12) months </a:t>
            </a:r>
          </a:p>
          <a:p>
            <a:r>
              <a:rPr lang="en-US" dirty="0" smtClean="0"/>
              <a:t>Upon </a:t>
            </a:r>
            <a:r>
              <a:rPr lang="en-US" dirty="0"/>
              <a:t>approval, the investors and immediate family members are issued the status of a conditional permanent resident (Temporary Green Card) for a period of </a:t>
            </a:r>
            <a:r>
              <a:rPr lang="en-US" dirty="0" smtClean="0"/>
              <a:t>two (2) years</a:t>
            </a:r>
          </a:p>
          <a:p>
            <a:r>
              <a:rPr lang="en-US" dirty="0" smtClean="0"/>
              <a:t>The </a:t>
            </a:r>
            <a:r>
              <a:rPr lang="en-US" dirty="0"/>
              <a:t>investor must enter the U.S. within 180 days if visa is issued at a U.S. Consulate </a:t>
            </a:r>
            <a:r>
              <a:rPr lang="en-US" dirty="0" smtClean="0"/>
              <a:t>overseas</a:t>
            </a:r>
          </a:p>
          <a:p>
            <a:r>
              <a:rPr lang="en-US" dirty="0" smtClean="0"/>
              <a:t>Upon </a:t>
            </a:r>
            <a:r>
              <a:rPr lang="en-US" dirty="0"/>
              <a:t>entry in to the U.S., the investor must show proof of intent to remain a U.S. </a:t>
            </a:r>
            <a:r>
              <a:rPr lang="en-US" dirty="0" smtClean="0"/>
              <a:t>resident</a:t>
            </a:r>
          </a:p>
          <a:p>
            <a:r>
              <a:rPr lang="en-US" dirty="0" smtClean="0"/>
              <a:t> </a:t>
            </a:r>
            <a:r>
              <a:rPr lang="en-US" dirty="0"/>
              <a:t>Residence is evidenced by opening bank accounts, obtaining a drivers license or social security number, paying state and federal income taxes, and renting or buying a </a:t>
            </a:r>
            <a:r>
              <a:rPr lang="en-US" dirty="0" smtClean="0"/>
              <a:t>home</a:t>
            </a:r>
          </a:p>
          <a:p>
            <a:r>
              <a:rPr lang="en-US" dirty="0" smtClean="0"/>
              <a:t>The </a:t>
            </a:r>
            <a:r>
              <a:rPr lang="en-US" dirty="0"/>
              <a:t>investor may work overseas if required to do so based upon the nature of his or her business or </a:t>
            </a:r>
            <a:r>
              <a:rPr lang="en-US" dirty="0" smtClean="0"/>
              <a:t>profession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smtClean="0">
                <a:solidFill>
                  <a:schemeClr val="bg1"/>
                </a:solidFill>
              </a:rPr>
              <a:t>I-829 Removal Of Temporary Conditions</a:t>
            </a:r>
            <a:endParaRPr lang="en-US" sz="4000" i="1" dirty="0">
              <a:solidFill>
                <a:schemeClr val="bg1"/>
              </a:solidFill>
            </a:endParaRPr>
          </a:p>
        </p:txBody>
      </p:sp>
      <p:sp>
        <p:nvSpPr>
          <p:cNvPr id="3" name="Content Placeholder 2"/>
          <p:cNvSpPr>
            <a:spLocks noGrp="1"/>
          </p:cNvSpPr>
          <p:nvPr>
            <p:ph idx="1"/>
          </p:nvPr>
        </p:nvSpPr>
        <p:spPr>
          <a:xfrm>
            <a:off x="457200" y="1219199"/>
            <a:ext cx="8229600" cy="4419601"/>
          </a:xfrm>
        </p:spPr>
        <p:txBody>
          <a:bodyPr>
            <a:normAutofit fontScale="92500" lnSpcReduction="10000"/>
          </a:bodyPr>
          <a:lstStyle/>
          <a:p>
            <a:r>
              <a:rPr lang="en-US" dirty="0" smtClean="0"/>
              <a:t>The </a:t>
            </a:r>
            <a:r>
              <a:rPr lang="en-US" dirty="0"/>
              <a:t>investor must file USCIS form </a:t>
            </a:r>
            <a:r>
              <a:rPr lang="en-US" dirty="0">
                <a:solidFill>
                  <a:srgbClr val="92D050"/>
                </a:solidFill>
              </a:rPr>
              <a:t>I-829</a:t>
            </a:r>
            <a:r>
              <a:rPr lang="en-US" dirty="0"/>
              <a:t> within the 90-day period immediately before the second year anniversary of admission to the U.S. as a conditional permanent resident in order to remove the temporary conditions from his and his family’s green cards. </a:t>
            </a:r>
            <a:endParaRPr lang="en-US" dirty="0" smtClean="0"/>
          </a:p>
          <a:p>
            <a:r>
              <a:rPr lang="en-US" dirty="0" smtClean="0"/>
              <a:t>Upon </a:t>
            </a:r>
            <a:r>
              <a:rPr lang="en-US" dirty="0"/>
              <a:t>successful removal of the temporary conditions, the investor and his family become permanent residents and are eligible to apply for </a:t>
            </a:r>
            <a:r>
              <a:rPr lang="en-US" dirty="0">
                <a:solidFill>
                  <a:srgbClr val="C00000"/>
                </a:solidFill>
              </a:rPr>
              <a:t>citizenship</a:t>
            </a:r>
            <a:r>
              <a:rPr lang="en-US" dirty="0"/>
              <a:t> within three years.</a:t>
            </a:r>
          </a:p>
        </p:txBody>
      </p:sp>
      <p:pic>
        <p:nvPicPr>
          <p:cNvPr id="4" name="Picture 3" descr="Citizenship &amp; Naturalization.jpg"/>
          <p:cNvPicPr>
            <a:picLocks noChangeAspect="1"/>
          </p:cNvPicPr>
          <p:nvPr/>
        </p:nvPicPr>
        <p:blipFill>
          <a:blip r:embed="rId3" cstate="print"/>
          <a:stretch>
            <a:fillRect/>
          </a:stretch>
        </p:blipFill>
        <p:spPr>
          <a:xfrm>
            <a:off x="5715000" y="5029200"/>
            <a:ext cx="3124200" cy="1676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solidFill>
                  <a:schemeClr val="bg1"/>
                </a:solidFill>
              </a:rPr>
              <a:t>EB-5 Investor Flowchart &amp; Timeline</a:t>
            </a:r>
            <a:endParaRPr lang="en-US" sz="3600" i="1" dirty="0">
              <a:solidFill>
                <a:schemeClr val="bg1"/>
              </a:solidFill>
            </a:endParaRPr>
          </a:p>
        </p:txBody>
      </p:sp>
      <p:sp>
        <p:nvSpPr>
          <p:cNvPr id="3" name="Content Placeholder 2"/>
          <p:cNvSpPr>
            <a:spLocks noGrp="1"/>
          </p:cNvSpPr>
          <p:nvPr>
            <p:ph idx="1"/>
          </p:nvPr>
        </p:nvSpPr>
        <p:spPr>
          <a:xfrm>
            <a:off x="457200" y="1143000"/>
            <a:ext cx="8229600" cy="4983163"/>
          </a:xfrm>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534400"/>
            <a:ext cx="14649450" cy="189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1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Regional Centers</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dirty="0" smtClean="0"/>
              <a:t>USCIS approved investment project</a:t>
            </a:r>
          </a:p>
          <a:p>
            <a:r>
              <a:rPr lang="en-US" dirty="0" smtClean="0"/>
              <a:t>In order to qualify the investor must show</a:t>
            </a:r>
          </a:p>
          <a:p>
            <a:pPr lvl="1"/>
            <a:r>
              <a:rPr lang="en-US" dirty="0" smtClean="0"/>
              <a:t>Evidence </a:t>
            </a:r>
            <a:r>
              <a:rPr lang="en-US" dirty="0"/>
              <a:t>that the investment is made in a designated Regional Center according to the approved regional center business </a:t>
            </a:r>
            <a:r>
              <a:rPr lang="en-US" dirty="0" smtClean="0"/>
              <a:t>plan</a:t>
            </a:r>
          </a:p>
          <a:p>
            <a:pPr lvl="1"/>
            <a:r>
              <a:rPr lang="en-US" dirty="0" smtClean="0"/>
              <a:t>Evidence</a:t>
            </a:r>
            <a:r>
              <a:rPr lang="en-US" dirty="0"/>
              <a:t>, if applicable, that the business has been established in a targeted employment </a:t>
            </a:r>
            <a:r>
              <a:rPr lang="en-US" dirty="0" smtClean="0"/>
              <a:t>area</a:t>
            </a:r>
          </a:p>
          <a:p>
            <a:pPr lvl="1"/>
            <a:r>
              <a:rPr lang="en-US" dirty="0" smtClean="0"/>
              <a:t>Evidence </a:t>
            </a:r>
            <a:r>
              <a:rPr lang="en-US" dirty="0"/>
              <a:t>that you have invested or are in the process of investing the amount required ($1,000,000 or $500,000</a:t>
            </a:r>
            <a:r>
              <a:rPr lang="en-US" dirty="0" smtClean="0"/>
              <a:t>).</a:t>
            </a:r>
          </a:p>
          <a:p>
            <a:pPr lvl="1"/>
            <a:r>
              <a:rPr lang="en-US" dirty="0" smtClean="0"/>
              <a:t>Evidence </a:t>
            </a:r>
            <a:r>
              <a:rPr lang="en-US" dirty="0"/>
              <a:t>that the investment funds were obtained </a:t>
            </a:r>
            <a:r>
              <a:rPr lang="en-US" dirty="0" smtClean="0"/>
              <a:t>through lawful means</a:t>
            </a:r>
          </a:p>
          <a:p>
            <a:pPr lvl="1"/>
            <a:r>
              <a:rPr lang="en-US" dirty="0" smtClean="0"/>
              <a:t>Evidence </a:t>
            </a:r>
            <a:r>
              <a:rPr lang="en-US" dirty="0"/>
              <a:t>that your investment in the Regional Center will create at least 10 direct or indirect full-time </a:t>
            </a:r>
            <a:r>
              <a:rPr lang="en-US" dirty="0" smtClean="0"/>
              <a:t>jobs</a:t>
            </a:r>
            <a:endParaRPr lang="en-US" dirty="0"/>
          </a:p>
        </p:txBody>
      </p:sp>
      <p:pic>
        <p:nvPicPr>
          <p:cNvPr id="4" name="Picture 3" descr="ist1_622859-making-heart-around-earth.jpg"/>
          <p:cNvPicPr>
            <a:picLocks noChangeAspect="1"/>
          </p:cNvPicPr>
          <p:nvPr/>
        </p:nvPicPr>
        <p:blipFill>
          <a:blip r:embed="rId3" cstate="print"/>
          <a:stretch>
            <a:fillRect/>
          </a:stretch>
        </p:blipFill>
        <p:spPr>
          <a:xfrm>
            <a:off x="6705600" y="609600"/>
            <a:ext cx="2114810" cy="140346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com/</a:t>
            </a:r>
            <a:endParaRPr lang="en-US" dirty="0"/>
          </a:p>
        </p:txBody>
      </p:sp>
      <p:sp>
        <p:nvSpPr>
          <p:cNvPr id="5" name="TextBox 4"/>
          <p:cNvSpPr txBox="1"/>
          <p:nvPr/>
        </p:nvSpPr>
        <p:spPr>
          <a:xfrm>
            <a:off x="381000" y="5181600"/>
            <a:ext cx="3581400" cy="1754326"/>
          </a:xfrm>
          <a:prstGeom prst="rect">
            <a:avLst/>
          </a:prstGeom>
          <a:noFill/>
        </p:spPr>
        <p:txBody>
          <a:bodyPr wrap="square" rtlCol="0">
            <a:spAutoFit/>
          </a:bodyPr>
          <a:lstStyle/>
          <a:p>
            <a:pPr algn="ctr"/>
            <a:r>
              <a:rPr lang="en-US" b="1" dirty="0" smtClean="0"/>
              <a:t>The Law Offices of Yuri Tsyganov, PL</a:t>
            </a:r>
            <a:r>
              <a:rPr lang="en-US" sz="1400" b="1" dirty="0" smtClean="0"/>
              <a:t/>
            </a:r>
            <a:br>
              <a:rPr lang="en-US" sz="1400" b="1" dirty="0" smtClean="0"/>
            </a:br>
            <a:r>
              <a:rPr lang="en-US" b="1" dirty="0" smtClean="0"/>
              <a:t>111 N. Pine Island Road</a:t>
            </a:r>
            <a:br>
              <a:rPr lang="en-US" b="1" dirty="0" smtClean="0"/>
            </a:br>
            <a:r>
              <a:rPr lang="en-US" b="1" dirty="0" smtClean="0"/>
              <a:t>Suite 205</a:t>
            </a:r>
            <a:br>
              <a:rPr lang="en-US" b="1" dirty="0" smtClean="0"/>
            </a:br>
            <a:r>
              <a:rPr lang="en-US" b="1" dirty="0" smtClean="0"/>
              <a:t>Plantation, FL 33324</a:t>
            </a:r>
            <a:r>
              <a:rPr lang="en-US" dirty="0" smtClean="0"/>
              <a:t/>
            </a:r>
            <a:br>
              <a:rPr lang="en-US" dirty="0" smtClean="0"/>
            </a:br>
            <a:r>
              <a:rPr lang="en-US" b="1" dirty="0">
                <a:solidFill>
                  <a:srgbClr val="FF0000"/>
                </a:solidFill>
              </a:rPr>
              <a:t>www.EB5InvestGreenCard.com</a:t>
            </a:r>
          </a:p>
          <a:p>
            <a:pPr lvl="0" algn="ctr"/>
            <a:endParaRPr lang="en-US" sz="1600" b="1" dirty="0" smtClean="0">
              <a:solidFill>
                <a:srgbClr val="FF0000"/>
              </a:solidFill>
            </a:endParaRPr>
          </a:p>
        </p:txBody>
      </p:sp>
      <p:pic>
        <p:nvPicPr>
          <p:cNvPr id="6" name="Picture 2" descr="C:\Users\YuriTsyganov\Documents\Yuri Tsyganov, PL\Administrative\Advertisment\Marketing\Website Buttons\Immigration Blog.jpg"/>
          <p:cNvPicPr>
            <a:picLocks noChangeAspect="1" noChangeArrowheads="1"/>
          </p:cNvPicPr>
          <p:nvPr/>
        </p:nvPicPr>
        <p:blipFill>
          <a:blip r:embed="rId4" cstate="print"/>
          <a:srcRect/>
          <a:stretch>
            <a:fillRect/>
          </a:stretch>
        </p:blipFill>
        <p:spPr bwMode="auto">
          <a:xfrm>
            <a:off x="7162800" y="5181600"/>
            <a:ext cx="1676400" cy="1395413"/>
          </a:xfrm>
          <a:prstGeom prst="rect">
            <a:avLst/>
          </a:prstGeom>
          <a:noFill/>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1393" y="152400"/>
            <a:ext cx="5829300" cy="136071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1828800"/>
            <a:ext cx="2286000" cy="29718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2767012"/>
            <a:ext cx="2000250" cy="156822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0312" y="2620736"/>
            <a:ext cx="1843088" cy="1714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52000">
              <a:srgbClr val="E6E6E6"/>
            </a:gs>
            <a:gs pos="85001">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bg1"/>
                </a:solidFill>
              </a:rPr>
              <a:t>What is the EB-5 Program</a:t>
            </a:r>
            <a:r>
              <a:rPr lang="en-US" i="1" dirty="0" smtClean="0"/>
              <a:t>?</a:t>
            </a:r>
            <a:endParaRPr lang="en-US" i="1" dirty="0"/>
          </a:p>
        </p:txBody>
      </p:sp>
      <p:sp useBgFill="1">
        <p:nvSpPr>
          <p:cNvPr id="3" name="Content Placeholder 2"/>
          <p:cNvSpPr>
            <a:spLocks noGrp="1"/>
          </p:cNvSpPr>
          <p:nvPr>
            <p:ph idx="1"/>
          </p:nvPr>
        </p:nvSpPr>
        <p:spPr>
          <a:xfrm>
            <a:off x="457200" y="1371600"/>
            <a:ext cx="8229600" cy="3733800"/>
          </a:xfrm>
          <a:ln>
            <a:solidFill>
              <a:schemeClr val="tx1"/>
            </a:solidFill>
          </a:ln>
        </p:spPr>
        <p:txBody>
          <a:bodyPr>
            <a:normAutofit fontScale="62500" lnSpcReduction="20000"/>
          </a:bodyPr>
          <a:lstStyle/>
          <a:p>
            <a:r>
              <a:rPr lang="en-US" dirty="0" smtClean="0"/>
              <a:t>EB-5 Program was established in 1990 via PL101-649.   •</a:t>
            </a:r>
          </a:p>
          <a:p>
            <a:pPr>
              <a:buNone/>
            </a:pPr>
            <a:r>
              <a:rPr lang="en-US" dirty="0" smtClean="0"/>
              <a:t>	Section 203(b)(5):</a:t>
            </a:r>
          </a:p>
          <a:p>
            <a:pPr>
              <a:buNone/>
            </a:pPr>
            <a:r>
              <a:rPr lang="en-US" dirty="0"/>
              <a:t> </a:t>
            </a:r>
            <a:r>
              <a:rPr lang="en-US" dirty="0" smtClean="0"/>
              <a:t>   “allows for the admission to permanent residence on a two-year  conditional basis to qualified aliens who will contribute to the economic  conditional basis to qualified aliens investing in U.S. businesses and creating  growth of the U.S. by employment opportunities.” [Source: USCIS]</a:t>
            </a:r>
          </a:p>
          <a:p>
            <a:r>
              <a:rPr lang="en-US" dirty="0" smtClean="0"/>
              <a:t>The new commercial enterprise may take any lawful business form, including a limited partnership:</a:t>
            </a:r>
          </a:p>
          <a:p>
            <a:r>
              <a:rPr lang="en-US" dirty="0" smtClean="0"/>
              <a:t>But the investment must:</a:t>
            </a:r>
          </a:p>
          <a:p>
            <a:pPr lvl="2"/>
            <a:r>
              <a:rPr lang="en-US" dirty="0" smtClean="0"/>
              <a:t> Benefit the U.S. economy, and </a:t>
            </a:r>
          </a:p>
          <a:p>
            <a:pPr lvl="2"/>
            <a:r>
              <a:rPr lang="en-US" dirty="0" smtClean="0"/>
              <a:t> Directly create not fewer than 10 new “qualifying employees”</a:t>
            </a:r>
          </a:p>
          <a:p>
            <a:pPr lvl="3"/>
            <a:r>
              <a:rPr lang="en-US" dirty="0" smtClean="0"/>
              <a:t>Job creation CAN be “indirect”</a:t>
            </a:r>
            <a:endParaRPr lang="en-US" dirty="0"/>
          </a:p>
        </p:txBody>
      </p:sp>
      <p:sp>
        <p:nvSpPr>
          <p:cNvPr id="7" name="TextBox 6"/>
          <p:cNvSpPr txBox="1"/>
          <p:nvPr/>
        </p:nvSpPr>
        <p:spPr>
          <a:xfrm>
            <a:off x="10886" y="5312229"/>
            <a:ext cx="3810000" cy="1754326"/>
          </a:xfrm>
          <a:prstGeom prst="rect">
            <a:avLst/>
          </a:prstGeom>
          <a:noFill/>
        </p:spPr>
        <p:txBody>
          <a:bodyPr wrap="square" rtlCol="0">
            <a:spAutoFit/>
          </a:bodyPr>
          <a:lstStyle/>
          <a:p>
            <a:pPr lvl="0" algn="ctr"/>
            <a:r>
              <a:rPr lang="en-US" sz="1400" dirty="0"/>
              <a:t/>
            </a:r>
            <a:br>
              <a:rPr lang="en-US" sz="1400" dirty="0"/>
            </a:br>
            <a:endParaRPr lang="en-US" sz="1400" dirty="0" smtClean="0"/>
          </a:p>
          <a:p>
            <a:pPr lvl="0" algn="ctr"/>
            <a:endParaRPr lang="en-US" sz="1400" b="1" dirty="0">
              <a:solidFill>
                <a:srgbClr val="FF0000"/>
              </a:solidFill>
            </a:endParaRPr>
          </a:p>
          <a:p>
            <a:pPr lvl="0" algn="ctr"/>
            <a:endParaRPr lang="en-US" sz="1400" b="1" dirty="0" smtClean="0">
              <a:solidFill>
                <a:srgbClr val="FF0000"/>
              </a:solidFill>
            </a:endParaRPr>
          </a:p>
          <a:p>
            <a:pPr lvl="0" algn="ctr"/>
            <a:endParaRPr lang="en-US" sz="1400" b="1" dirty="0">
              <a:solidFill>
                <a:srgbClr val="FF0000"/>
              </a:solidFill>
            </a:endParaRPr>
          </a:p>
          <a:p>
            <a:pPr lvl="0" algn="ctr"/>
            <a:r>
              <a:rPr lang="en-US" sz="2000" b="1" dirty="0" smtClean="0">
                <a:solidFill>
                  <a:srgbClr val="FF0000"/>
                </a:solidFill>
              </a:rPr>
              <a:t>www.EB5InvestGreenCard.com</a:t>
            </a:r>
            <a:endParaRPr lang="en-US" sz="2000" b="1" dirty="0">
              <a:solidFill>
                <a:srgbClr val="FF0000"/>
              </a:solidFill>
            </a:endParaRPr>
          </a:p>
          <a:p>
            <a:endParaRPr lang="en-US" dirty="0"/>
          </a:p>
        </p:txBody>
      </p:sp>
      <p:pic>
        <p:nvPicPr>
          <p:cNvPr id="10" name="Picture 2" descr="C:\Users\YuriTsyganov\Documents\Yuri Tsyganov, PL\Administrative\Advertisment\Marketing\Website Buttons\Immigration Blog.jpg"/>
          <p:cNvPicPr>
            <a:picLocks noChangeAspect="1" noChangeArrowheads="1"/>
          </p:cNvPicPr>
          <p:nvPr/>
        </p:nvPicPr>
        <p:blipFill>
          <a:blip r:embed="rId3" cstate="print"/>
          <a:srcRect/>
          <a:stretch>
            <a:fillRect/>
          </a:stretch>
        </p:blipFill>
        <p:spPr bwMode="auto">
          <a:xfrm>
            <a:off x="7391400" y="5257801"/>
            <a:ext cx="1752600" cy="1600200"/>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15619"/>
            <a:ext cx="4762500" cy="10858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nvestor_visa.jpg"/>
          <p:cNvPicPr>
            <a:picLocks noGrp="1" noChangeAspect="1"/>
          </p:cNvPicPr>
          <p:nvPr>
            <p:ph idx="1"/>
          </p:nvPr>
        </p:nvPicPr>
        <p:blipFill>
          <a:blip r:embed="rId3" cstate="print"/>
          <a:stretch>
            <a:fillRect/>
          </a:stretch>
        </p:blipFill>
        <p:spPr>
          <a:xfrm>
            <a:off x="5867400" y="1524001"/>
            <a:ext cx="2743200" cy="2743199"/>
          </a:xfrm>
        </p:spPr>
      </p:pic>
      <p:sp>
        <p:nvSpPr>
          <p:cNvPr id="6" name="Rectangle 5"/>
          <p:cNvSpPr/>
          <p:nvPr/>
        </p:nvSpPr>
        <p:spPr>
          <a:xfrm>
            <a:off x="152400" y="228600"/>
            <a:ext cx="8763000" cy="769441"/>
          </a:xfrm>
          <a:prstGeom prst="rect">
            <a:avLst/>
          </a:prstGeom>
        </p:spPr>
        <p:txBody>
          <a:bodyPr wrap="square">
            <a:spAutoFit/>
          </a:bodyPr>
          <a:lstStyle/>
          <a:p>
            <a:pPr marL="457200" indent="-457200" algn="ctr">
              <a:buNone/>
            </a:pPr>
            <a:r>
              <a:rPr lang="en-US" sz="4400" i="1" dirty="0" smtClean="0">
                <a:solidFill>
                  <a:schemeClr val="bg1"/>
                </a:solidFill>
              </a:rPr>
              <a:t>Why</a:t>
            </a:r>
            <a:r>
              <a:rPr lang="en-US" sz="4400" i="1" dirty="0" smtClean="0"/>
              <a:t> </a:t>
            </a:r>
            <a:r>
              <a:rPr lang="en-US" sz="4400" i="1" dirty="0" smtClean="0">
                <a:solidFill>
                  <a:schemeClr val="bg1"/>
                </a:solidFill>
              </a:rPr>
              <a:t>EB-5</a:t>
            </a:r>
            <a:r>
              <a:rPr lang="en-US" sz="4400" i="1" dirty="0" smtClean="0"/>
              <a:t>?</a:t>
            </a:r>
          </a:p>
        </p:txBody>
      </p:sp>
      <p:sp>
        <p:nvSpPr>
          <p:cNvPr id="8" name="TextBox 7"/>
          <p:cNvSpPr txBox="1"/>
          <p:nvPr/>
        </p:nvSpPr>
        <p:spPr>
          <a:xfrm>
            <a:off x="152400" y="1066800"/>
            <a:ext cx="8610600" cy="4401205"/>
          </a:xfrm>
          <a:prstGeom prst="rect">
            <a:avLst/>
          </a:prstGeom>
          <a:noFill/>
          <a:ln>
            <a:solidFill>
              <a:schemeClr val="tx1"/>
            </a:solidFill>
          </a:ln>
        </p:spPr>
        <p:txBody>
          <a:bodyPr wrap="square" rtlCol="0">
            <a:spAutoFit/>
          </a:bodyPr>
          <a:lstStyle/>
          <a:p>
            <a:r>
              <a:rPr lang="en-US" sz="2000" dirty="0" smtClean="0"/>
              <a:t>• The EB-5 </a:t>
            </a:r>
            <a:r>
              <a:rPr lang="en-US" sz="2000" u="sng" dirty="0" smtClean="0">
                <a:solidFill>
                  <a:srgbClr val="FF0000"/>
                </a:solidFill>
              </a:rPr>
              <a:t>Visa offers more advantages</a:t>
            </a:r>
            <a:r>
              <a:rPr lang="en-US" sz="2000" dirty="0" smtClean="0">
                <a:solidFill>
                  <a:srgbClr val="FF0000"/>
                </a:solidFill>
              </a:rPr>
              <a:t> </a:t>
            </a:r>
            <a:r>
              <a:rPr lang="en-US" sz="2000" dirty="0" smtClean="0"/>
              <a:t>and fewer constraints than ANY other visa program in the world!</a:t>
            </a:r>
          </a:p>
          <a:p>
            <a:r>
              <a:rPr lang="en-US" sz="2000" dirty="0" smtClean="0"/>
              <a:t>• The U.S. has </a:t>
            </a:r>
            <a:r>
              <a:rPr lang="en-US" sz="2000" u="sng" dirty="0" smtClean="0">
                <a:solidFill>
                  <a:srgbClr val="FF0000"/>
                </a:solidFill>
              </a:rPr>
              <a:t>NO REQUIREMENTS</a:t>
            </a:r>
            <a:r>
              <a:rPr lang="en-US" sz="2000" dirty="0" smtClean="0">
                <a:solidFill>
                  <a:srgbClr val="FF0000"/>
                </a:solidFill>
              </a:rPr>
              <a:t> </a:t>
            </a:r>
            <a:r>
              <a:rPr lang="en-US" sz="2000" dirty="0" smtClean="0"/>
              <a:t>as to:</a:t>
            </a:r>
          </a:p>
          <a:p>
            <a:r>
              <a:rPr lang="en-US" sz="2000" dirty="0"/>
              <a:t>	</a:t>
            </a:r>
            <a:endParaRPr lang="en-US" sz="2000" dirty="0" smtClean="0"/>
          </a:p>
          <a:p>
            <a:r>
              <a:rPr lang="en-US" sz="2000" b="1" i="1" dirty="0" smtClean="0"/>
              <a:t> AGE</a:t>
            </a:r>
          </a:p>
          <a:p>
            <a:r>
              <a:rPr lang="en-US" sz="2000" b="1" i="1" dirty="0" smtClean="0"/>
              <a:t> BUSINESS TRAINING</a:t>
            </a:r>
          </a:p>
          <a:p>
            <a:r>
              <a:rPr lang="en-US" sz="2000" b="1" i="1" dirty="0" smtClean="0"/>
              <a:t> MANAGEMENT SKILL</a:t>
            </a:r>
          </a:p>
          <a:p>
            <a:r>
              <a:rPr lang="en-US" sz="2000" b="1" i="1" dirty="0" smtClean="0"/>
              <a:t> LANGUAGE SKILLS PRIOR EXPERIENT</a:t>
            </a:r>
          </a:p>
          <a:p>
            <a:r>
              <a:rPr lang="en-US" sz="2000" b="1" i="1" dirty="0" smtClean="0"/>
              <a:t> EMPLOYMENT</a:t>
            </a:r>
          </a:p>
          <a:p>
            <a:r>
              <a:rPr lang="en-US" sz="2000" b="1" i="1" dirty="0" smtClean="0"/>
              <a:t> REQUALIFICATION ONCE RESIDENCY IS OBTAINED</a:t>
            </a:r>
          </a:p>
          <a:p>
            <a:endParaRPr lang="en-US" sz="2000" i="1" dirty="0"/>
          </a:p>
          <a:p>
            <a:r>
              <a:rPr lang="en-US" sz="2000" dirty="0" smtClean="0"/>
              <a:t>• The </a:t>
            </a:r>
            <a:r>
              <a:rPr lang="en-US" sz="2000" dirty="0"/>
              <a:t>investor, their spouse and unmarried children (under </a:t>
            </a:r>
            <a:r>
              <a:rPr lang="en-US" sz="2000" dirty="0" smtClean="0"/>
              <a:t>21) ALL </a:t>
            </a:r>
            <a:r>
              <a:rPr lang="en-US" sz="2000" dirty="0"/>
              <a:t>enjoy the benefit of permanent residency in the U.S. (Green Card).</a:t>
            </a:r>
            <a:endParaRPr lang="en-US" sz="2000" i="1" dirty="0" smtClean="0"/>
          </a:p>
          <a:p>
            <a:endParaRPr lang="en-US" sz="2000" dirty="0"/>
          </a:p>
        </p:txBody>
      </p:sp>
      <p:pic>
        <p:nvPicPr>
          <p:cNvPr id="14" name="Picture 2" descr="C:\Users\YuriTsyganov\Documents\Yuri Tsyganov, PL\Administrative\Advertisment\Marketing\Website Buttons\Immigration Blog.jpg"/>
          <p:cNvPicPr>
            <a:picLocks noChangeAspect="1" noChangeArrowheads="1"/>
          </p:cNvPicPr>
          <p:nvPr/>
        </p:nvPicPr>
        <p:blipFill>
          <a:blip r:embed="rId4" cstate="print"/>
          <a:srcRect/>
          <a:stretch>
            <a:fillRect/>
          </a:stretch>
        </p:blipFill>
        <p:spPr bwMode="auto">
          <a:xfrm>
            <a:off x="7467600" y="5468005"/>
            <a:ext cx="1676400" cy="1389995"/>
          </a:xfrm>
          <a:prstGeom prst="rect">
            <a:avLst/>
          </a:prstGeom>
          <a:noFill/>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2" y="5429548"/>
            <a:ext cx="4762500" cy="1085850"/>
          </a:xfrm>
          <a:prstGeom prst="rect">
            <a:avLst/>
          </a:prstGeom>
        </p:spPr>
      </p:pic>
      <p:sp>
        <p:nvSpPr>
          <p:cNvPr id="12" name="Rectangle 11"/>
          <p:cNvSpPr/>
          <p:nvPr/>
        </p:nvSpPr>
        <p:spPr>
          <a:xfrm>
            <a:off x="1" y="3982998"/>
            <a:ext cx="4762500" cy="2893100"/>
          </a:xfrm>
          <a:prstGeom prst="rect">
            <a:avLst/>
          </a:prstGeom>
        </p:spPr>
        <p:txBody>
          <a:bodyPr wrap="square">
            <a:spAutoFit/>
          </a:bodyPr>
          <a:lstStyle/>
          <a:p>
            <a:pPr lvl="0" algn="ctr"/>
            <a:endParaRPr lang="en-US" b="1" dirty="0" smtClean="0">
              <a:solidFill>
                <a:srgbClr val="FF0000"/>
              </a:solidFill>
            </a:endParaRPr>
          </a:p>
          <a:p>
            <a:pPr lvl="0" algn="ctr"/>
            <a:endParaRPr lang="en-US" b="1" dirty="0">
              <a:solidFill>
                <a:srgbClr val="FF0000"/>
              </a:solidFill>
            </a:endParaRPr>
          </a:p>
          <a:p>
            <a:pPr lvl="0" algn="ctr"/>
            <a:endParaRPr lang="en-US" b="1" dirty="0" smtClean="0">
              <a:solidFill>
                <a:srgbClr val="FF0000"/>
              </a:solidFill>
            </a:endParaRPr>
          </a:p>
          <a:p>
            <a:pPr lvl="0" algn="ctr"/>
            <a:endParaRPr lang="en-US" b="1" dirty="0">
              <a:solidFill>
                <a:srgbClr val="FF0000"/>
              </a:solidFill>
            </a:endParaRPr>
          </a:p>
          <a:p>
            <a:pPr lvl="0" algn="ctr"/>
            <a:endParaRPr lang="en-US" b="1" dirty="0" smtClean="0">
              <a:solidFill>
                <a:srgbClr val="FF0000"/>
              </a:solidFill>
            </a:endParaRPr>
          </a:p>
          <a:p>
            <a:pPr lvl="0" algn="ctr"/>
            <a:endParaRPr lang="en-US" b="1" dirty="0">
              <a:solidFill>
                <a:srgbClr val="FF0000"/>
              </a:solidFill>
            </a:endParaRPr>
          </a:p>
          <a:p>
            <a:pPr lvl="0" algn="ctr"/>
            <a:endParaRPr lang="en-US" b="1" dirty="0" smtClean="0">
              <a:solidFill>
                <a:srgbClr val="FF0000"/>
              </a:solidFill>
            </a:endParaRPr>
          </a:p>
          <a:p>
            <a:pPr lvl="0" algn="ctr"/>
            <a:endParaRPr lang="en-US" b="1" dirty="0">
              <a:solidFill>
                <a:srgbClr val="FF0000"/>
              </a:solidFill>
            </a:endParaRPr>
          </a:p>
          <a:p>
            <a:pPr lvl="0" algn="ctr"/>
            <a:endParaRPr lang="en-US" b="1" dirty="0" smtClean="0">
              <a:solidFill>
                <a:srgbClr val="FF0000"/>
              </a:solidFill>
            </a:endParaRPr>
          </a:p>
          <a:p>
            <a:pPr lvl="0" algn="ctr"/>
            <a:r>
              <a:rPr lang="en-US" sz="2000" b="1" dirty="0" smtClean="0">
                <a:solidFill>
                  <a:srgbClr val="FF0000"/>
                </a:solidFill>
              </a:rPr>
              <a:t>www.EB5InvestGreenCard.com</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bg1"/>
                </a:solidFill>
              </a:rPr>
              <a:t>How Is It Done</a:t>
            </a:r>
            <a:r>
              <a:rPr lang="en-US" i="1" dirty="0" smtClean="0"/>
              <a:t>?</a:t>
            </a:r>
            <a:endParaRPr lang="en-US" dirty="0"/>
          </a:p>
        </p:txBody>
      </p:sp>
      <p:sp>
        <p:nvSpPr>
          <p:cNvPr id="3" name="Content Placeholder 2"/>
          <p:cNvSpPr>
            <a:spLocks noGrp="1"/>
          </p:cNvSpPr>
          <p:nvPr>
            <p:ph idx="1"/>
          </p:nvPr>
        </p:nvSpPr>
        <p:spPr>
          <a:xfrm>
            <a:off x="533400" y="1371600"/>
            <a:ext cx="7848600" cy="3810000"/>
          </a:xfrm>
          <a:ln>
            <a:solidFill>
              <a:schemeClr val="tx1"/>
            </a:solidFill>
          </a:ln>
        </p:spPr>
        <p:txBody>
          <a:bodyPr>
            <a:normAutofit fontScale="92500" lnSpcReduction="10000"/>
          </a:bodyPr>
          <a:lstStyle/>
          <a:p>
            <a:pPr algn="ctr">
              <a:buNone/>
            </a:pPr>
            <a:r>
              <a:rPr lang="en-US" sz="4000" dirty="0" smtClean="0"/>
              <a:t>There Are Three (</a:t>
            </a:r>
            <a:r>
              <a:rPr lang="en-US" sz="4000" dirty="0" smtClean="0">
                <a:solidFill>
                  <a:srgbClr val="FF0000"/>
                </a:solidFill>
              </a:rPr>
              <a:t>3</a:t>
            </a:r>
            <a:r>
              <a:rPr lang="en-US" sz="4000" dirty="0" smtClean="0"/>
              <a:t>) Ways to Invest Within the EB-5 Category</a:t>
            </a:r>
          </a:p>
          <a:p>
            <a:pPr marL="457200" indent="-457200">
              <a:buAutoNum type="arabicParenR"/>
            </a:pPr>
            <a:r>
              <a:rPr lang="en-US" dirty="0" smtClean="0"/>
              <a:t>Creating a </a:t>
            </a:r>
            <a:r>
              <a:rPr lang="en-US" b="1" dirty="0" smtClean="0"/>
              <a:t>new</a:t>
            </a:r>
            <a:r>
              <a:rPr lang="en-US" dirty="0" smtClean="0"/>
              <a:t> or </a:t>
            </a:r>
            <a:r>
              <a:rPr lang="en-US" b="1" dirty="0" smtClean="0"/>
              <a:t>existing</a:t>
            </a:r>
            <a:r>
              <a:rPr lang="en-US" dirty="0" smtClean="0"/>
              <a:t> commercial enterprise</a:t>
            </a:r>
          </a:p>
          <a:p>
            <a:pPr marL="857250" lvl="1" indent="-457200">
              <a:buNone/>
            </a:pPr>
            <a:endParaRPr lang="en-US" sz="1500" dirty="0" smtClean="0"/>
          </a:p>
          <a:p>
            <a:pPr marL="457200" indent="-457200">
              <a:buNone/>
            </a:pPr>
            <a:r>
              <a:rPr lang="en-US" dirty="0" smtClean="0"/>
              <a:t>2)Investing in a </a:t>
            </a:r>
            <a:r>
              <a:rPr lang="en-US" b="1" dirty="0" smtClean="0"/>
              <a:t>troubled business </a:t>
            </a:r>
          </a:p>
          <a:p>
            <a:pPr marL="457200" indent="-457200">
              <a:buNone/>
            </a:pPr>
            <a:endParaRPr lang="en-US" dirty="0" smtClean="0"/>
          </a:p>
          <a:p>
            <a:pPr marL="457200" indent="-457200">
              <a:buNone/>
            </a:pPr>
            <a:r>
              <a:rPr lang="en-US" dirty="0" smtClean="0"/>
              <a:t>3)Investing in a </a:t>
            </a:r>
            <a:r>
              <a:rPr lang="en-US" b="1" dirty="0" smtClean="0"/>
              <a:t>USCIS</a:t>
            </a:r>
            <a:r>
              <a:rPr lang="en-US" dirty="0" smtClean="0"/>
              <a:t> approved </a:t>
            </a:r>
            <a:r>
              <a:rPr lang="en-US" b="1" dirty="0" smtClean="0"/>
              <a:t>Regional Center</a:t>
            </a:r>
          </a:p>
          <a:p>
            <a:endParaRPr lang="en-US" dirty="0"/>
          </a:p>
        </p:txBody>
      </p:sp>
      <p:pic>
        <p:nvPicPr>
          <p:cNvPr id="5" name="Picture 2" descr="C:\Users\YuriTsyganov\Documents\Yuri Tsyganov, PL\Administrative\Advertisment\Marketing\Website Buttons\Immigration Blog.jpg"/>
          <p:cNvPicPr>
            <a:picLocks noChangeAspect="1" noChangeArrowheads="1"/>
          </p:cNvPicPr>
          <p:nvPr/>
        </p:nvPicPr>
        <p:blipFill>
          <a:blip r:embed="rId3" cstate="print"/>
          <a:srcRect/>
          <a:stretch>
            <a:fillRect/>
          </a:stretch>
        </p:blipFill>
        <p:spPr bwMode="auto">
          <a:xfrm>
            <a:off x="7467600" y="5406117"/>
            <a:ext cx="1676400" cy="1395413"/>
          </a:xfrm>
          <a:prstGeom prst="rect">
            <a:avLst/>
          </a:prstGeom>
          <a:noFill/>
        </p:spPr>
      </p:pic>
      <p:pic>
        <p:nvPicPr>
          <p:cNvPr id="6" name="Picture 5" descr="Immigration (Main Button).jpg"/>
          <p:cNvPicPr>
            <a:picLocks noChangeAspect="1"/>
          </p:cNvPicPr>
          <p:nvPr/>
        </p:nvPicPr>
        <p:blipFill>
          <a:blip r:embed="rId4" cstate="print"/>
          <a:stretch>
            <a:fillRect/>
          </a:stretch>
        </p:blipFill>
        <p:spPr>
          <a:xfrm>
            <a:off x="6096000" y="2971800"/>
            <a:ext cx="2057400" cy="1676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22422"/>
            <a:ext cx="4762500" cy="1085850"/>
          </a:xfrm>
          <a:prstGeom prst="rect">
            <a:avLst/>
          </a:prstGeom>
        </p:spPr>
      </p:pic>
      <p:sp>
        <p:nvSpPr>
          <p:cNvPr id="10" name="TextBox 9"/>
          <p:cNvSpPr txBox="1"/>
          <p:nvPr/>
        </p:nvSpPr>
        <p:spPr>
          <a:xfrm>
            <a:off x="304800" y="6326165"/>
            <a:ext cx="3962400" cy="400110"/>
          </a:xfrm>
          <a:prstGeom prst="rect">
            <a:avLst/>
          </a:prstGeom>
          <a:noFill/>
          <a:ln>
            <a:solidFill>
              <a:srgbClr val="FF0000"/>
            </a:solidFill>
          </a:ln>
        </p:spPr>
        <p:txBody>
          <a:bodyPr wrap="square" rtlCol="0">
            <a:spAutoFit/>
          </a:bodyPr>
          <a:lstStyle/>
          <a:p>
            <a:pPr algn="ctr"/>
            <a:r>
              <a:rPr lang="en-US" sz="2000" b="1" dirty="0">
                <a:solidFill>
                  <a:srgbClr val="C00000"/>
                </a:solidFill>
              </a:rPr>
              <a:t>www.EB5InvestGreenCard.com</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New Business Enterprise</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In order to qualify the Investor must:</a:t>
            </a:r>
          </a:p>
          <a:p>
            <a:pPr lvl="1"/>
            <a:r>
              <a:rPr lang="en-US" dirty="0" smtClean="0"/>
              <a:t>Invest or be in the process of investing at least $1,000,000. If your investment is in a designated Targeted Employment Area (</a:t>
            </a:r>
            <a:r>
              <a:rPr lang="en-US" dirty="0" smtClean="0">
                <a:solidFill>
                  <a:srgbClr val="FF0000"/>
                </a:solidFill>
              </a:rPr>
              <a:t>TEA</a:t>
            </a:r>
            <a:r>
              <a:rPr lang="en-US" dirty="0" smtClean="0"/>
              <a:t>) then the minimum investment requirement is $500,000. </a:t>
            </a:r>
          </a:p>
          <a:p>
            <a:pPr lvl="1"/>
            <a:r>
              <a:rPr lang="en-US" dirty="0" smtClean="0"/>
              <a:t>A TEA is an area that has experienced high unemployment of at least 150 % of the national average.</a:t>
            </a:r>
          </a:p>
          <a:p>
            <a:pPr lvl="1"/>
            <a:r>
              <a:rPr lang="en-US" dirty="0" smtClean="0">
                <a:solidFill>
                  <a:srgbClr val="FFFF00"/>
                </a:solidFill>
              </a:rPr>
              <a:t>Florida Agency for Workforce Innovation </a:t>
            </a:r>
            <a:r>
              <a:rPr lang="en-US" dirty="0" smtClean="0"/>
              <a:t>(AWI)</a:t>
            </a:r>
          </a:p>
          <a:p>
            <a:pPr lvl="2"/>
            <a:r>
              <a:rPr lang="en-US" dirty="0" smtClean="0"/>
              <a:t>The area may include a geographic area or subdivision within MSA, a city, or town, i.e., can be as small as a Census Tract</a:t>
            </a:r>
          </a:p>
          <a:p>
            <a:pPr lvl="2"/>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bg1"/>
                </a:solidFill>
              </a:rPr>
              <a:t>New Business Enterprise</a:t>
            </a:r>
            <a:endParaRPr lang="en-US" i="1" dirty="0">
              <a:solidFill>
                <a:schemeClr val="bg1"/>
              </a:solidFill>
            </a:endParaRPr>
          </a:p>
        </p:txBody>
      </p:sp>
      <p:sp>
        <p:nvSpPr>
          <p:cNvPr id="3" name="Content Placeholder 2"/>
          <p:cNvSpPr>
            <a:spLocks noGrp="1"/>
          </p:cNvSpPr>
          <p:nvPr>
            <p:ph idx="1"/>
          </p:nvPr>
        </p:nvSpPr>
        <p:spPr>
          <a:xfrm>
            <a:off x="457200" y="1447800"/>
            <a:ext cx="8229600" cy="4038600"/>
          </a:xfrm>
          <a:ln>
            <a:solidFill>
              <a:schemeClr val="tx1"/>
            </a:solidFill>
          </a:ln>
        </p:spPr>
        <p:txBody>
          <a:bodyPr>
            <a:normAutofit fontScale="25000" lnSpcReduction="20000"/>
          </a:bodyPr>
          <a:lstStyle/>
          <a:p>
            <a:r>
              <a:rPr lang="en-US" sz="8000" dirty="0" smtClean="0"/>
              <a:t>Investment must </a:t>
            </a:r>
            <a:r>
              <a:rPr lang="en-US" sz="8000" b="1" dirty="0" smtClean="0">
                <a:solidFill>
                  <a:srgbClr val="FF0000"/>
                </a:solidFill>
              </a:rPr>
              <a:t>benefit </a:t>
            </a:r>
            <a:r>
              <a:rPr lang="en-US" sz="8000" b="1" dirty="0">
                <a:solidFill>
                  <a:srgbClr val="FF0000"/>
                </a:solidFill>
              </a:rPr>
              <a:t>the U.S. economy </a:t>
            </a:r>
            <a:r>
              <a:rPr lang="en-US" sz="8000" dirty="0"/>
              <a:t>by providing goods or services to U.S. </a:t>
            </a:r>
            <a:r>
              <a:rPr lang="en-US" sz="8000" dirty="0" smtClean="0"/>
              <a:t>markets</a:t>
            </a:r>
          </a:p>
          <a:p>
            <a:r>
              <a:rPr lang="en-US" sz="8000" b="1" dirty="0" smtClean="0">
                <a:solidFill>
                  <a:srgbClr val="FF0000"/>
                </a:solidFill>
              </a:rPr>
              <a:t>Create </a:t>
            </a:r>
            <a:r>
              <a:rPr lang="en-US" sz="8000" b="1" dirty="0">
                <a:solidFill>
                  <a:srgbClr val="FF0000"/>
                </a:solidFill>
              </a:rPr>
              <a:t>or preserve full-time employment for at least 10 U.S. workers</a:t>
            </a:r>
            <a:r>
              <a:rPr lang="en-US" sz="8000" dirty="0"/>
              <a:t>. This includes U.S. citizens, Green Card holders (lawful permanent residents) and other individuals lawfully authorized to work in the U.S.</a:t>
            </a:r>
            <a:r>
              <a:rPr lang="en-US" sz="8000" i="1" dirty="0"/>
              <a:t> </a:t>
            </a:r>
            <a:r>
              <a:rPr lang="en-US" sz="8000" i="1" dirty="0" smtClean="0"/>
              <a:t>However</a:t>
            </a:r>
            <a:r>
              <a:rPr lang="en-US" sz="8000" i="1" dirty="0"/>
              <a:t>, this does not include the investor, , his or her spouse, or </a:t>
            </a:r>
            <a:r>
              <a:rPr lang="en-US" sz="8000" i="1" dirty="0" smtClean="0"/>
              <a:t>children</a:t>
            </a:r>
          </a:p>
          <a:p>
            <a:r>
              <a:rPr lang="en-US" sz="8000" dirty="0"/>
              <a:t>Be </a:t>
            </a:r>
            <a:r>
              <a:rPr lang="en-US" sz="8000" b="1" dirty="0">
                <a:solidFill>
                  <a:srgbClr val="FF0000"/>
                </a:solidFill>
              </a:rPr>
              <a:t>involved in the day-to-day management of the new business </a:t>
            </a:r>
            <a:r>
              <a:rPr lang="en-US" sz="8000" dirty="0"/>
              <a:t>or directly manage it </a:t>
            </a:r>
            <a:r>
              <a:rPr lang="en-US" sz="8000" dirty="0" smtClean="0"/>
              <a:t>through </a:t>
            </a:r>
            <a:r>
              <a:rPr lang="en-US" sz="8000" dirty="0"/>
              <a:t>formulating business policy. The investor may assume the position of a corporate officer or board member of the business in order to fulfill this requirement</a:t>
            </a:r>
            <a:r>
              <a:rPr lang="en-US" sz="8000" dirty="0" smtClean="0"/>
              <a:t>.</a:t>
            </a:r>
          </a:p>
          <a:p>
            <a:r>
              <a:rPr lang="en-US" sz="8000" dirty="0" smtClean="0"/>
              <a:t>The </a:t>
            </a:r>
            <a:r>
              <a:rPr lang="en-US" sz="8000" b="1" dirty="0">
                <a:solidFill>
                  <a:srgbClr val="FF0000"/>
                </a:solidFill>
              </a:rPr>
              <a:t>investor’s source of funds</a:t>
            </a:r>
            <a:r>
              <a:rPr lang="en-US" sz="8000" dirty="0"/>
              <a:t> to fund the investment must be from a </a:t>
            </a:r>
            <a:r>
              <a:rPr lang="en-US" sz="8000" b="1" dirty="0">
                <a:solidFill>
                  <a:srgbClr val="FF0000"/>
                </a:solidFill>
              </a:rPr>
              <a:t>lawful </a:t>
            </a:r>
            <a:r>
              <a:rPr lang="en-US" sz="8000" b="1" dirty="0" smtClean="0">
                <a:solidFill>
                  <a:srgbClr val="FF0000"/>
                </a:solidFill>
              </a:rPr>
              <a:t>source</a:t>
            </a:r>
          </a:p>
          <a:p>
            <a:pPr lvl="0"/>
            <a:r>
              <a:rPr lang="en-US" sz="8000" b="1" dirty="0" smtClean="0">
                <a:solidFill>
                  <a:srgbClr val="FF0000"/>
                </a:solidFill>
              </a:rPr>
              <a:t>Qualified Investor</a:t>
            </a:r>
            <a:r>
              <a:rPr lang="en-US" sz="8000" dirty="0" smtClean="0"/>
              <a:t>: Net worth of $1 million dollars between husband and wife </a:t>
            </a:r>
            <a:r>
              <a:rPr lang="en-US" sz="8000" u="sng" dirty="0" smtClean="0"/>
              <a:t>EXCLUSIDING HOME RESIDENCE</a:t>
            </a:r>
            <a:r>
              <a:rPr lang="en-US" sz="8000" dirty="0" smtClean="0"/>
              <a:t>  </a:t>
            </a:r>
            <a:endParaRPr lang="en-US" sz="8000" b="1" dirty="0" smtClean="0">
              <a:solidFill>
                <a:srgbClr val="FF0000"/>
              </a:solidFill>
            </a:endParaRPr>
          </a:p>
          <a:p>
            <a:r>
              <a:rPr lang="en-US" sz="8000" i="1" dirty="0" smtClean="0"/>
              <a:t>MUST HAVE NO CRIMINAL RECORD</a:t>
            </a:r>
          </a:p>
          <a:p>
            <a:endParaRPr lang="en-US" i="1" dirty="0" smtClean="0"/>
          </a:p>
          <a:p>
            <a:pPr lvl="1">
              <a:buNone/>
            </a:pPr>
            <a:r>
              <a:rPr lang="en-US" dirty="0" smtClean="0"/>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486400"/>
            <a:ext cx="4762500" cy="10858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68000">
              <a:srgbClr val="E6E6E6"/>
            </a:gs>
            <a:gs pos="0">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bg1"/>
                </a:solidFill>
              </a:rPr>
              <a:t>New Business Enterprise</a:t>
            </a:r>
            <a:endParaRPr lang="en-US" i="1" dirty="0">
              <a:solidFill>
                <a:schemeClr val="bg1"/>
              </a:solidFill>
            </a:endParaRPr>
          </a:p>
        </p:txBody>
      </p:sp>
      <p:sp>
        <p:nvSpPr>
          <p:cNvPr id="3" name="Content Placeholder 2"/>
          <p:cNvSpPr>
            <a:spLocks noGrp="1"/>
          </p:cNvSpPr>
          <p:nvPr>
            <p:ph idx="1"/>
          </p:nvPr>
        </p:nvSpPr>
        <p:spPr>
          <a:ln>
            <a:solidFill>
              <a:schemeClr val="tx1"/>
            </a:solidFill>
          </a:ln>
        </p:spPr>
        <p:txBody>
          <a:bodyPr>
            <a:normAutofit fontScale="85000" lnSpcReduction="20000"/>
          </a:bodyPr>
          <a:lstStyle/>
          <a:p>
            <a:pPr lvl="0"/>
            <a:r>
              <a:rPr lang="en-US" dirty="0" smtClean="0"/>
              <a:t>Investor can </a:t>
            </a:r>
            <a:r>
              <a:rPr lang="en-US" b="1" dirty="0" smtClean="0">
                <a:solidFill>
                  <a:srgbClr val="FF0000"/>
                </a:solidFill>
              </a:rPr>
              <a:t>buy</a:t>
            </a:r>
            <a:r>
              <a:rPr lang="en-US" dirty="0" smtClean="0"/>
              <a:t> in to an </a:t>
            </a:r>
            <a:r>
              <a:rPr lang="en-US" b="1" dirty="0" smtClean="0">
                <a:solidFill>
                  <a:srgbClr val="FF0000"/>
                </a:solidFill>
              </a:rPr>
              <a:t>existing business</a:t>
            </a:r>
            <a:r>
              <a:rPr lang="en-US" dirty="0" smtClean="0"/>
              <a:t>, </a:t>
            </a:r>
            <a:r>
              <a:rPr lang="en-US" b="1" dirty="0" smtClean="0">
                <a:solidFill>
                  <a:srgbClr val="FF0000"/>
                </a:solidFill>
              </a:rPr>
              <a:t>join in to a pool of investors</a:t>
            </a:r>
            <a:r>
              <a:rPr lang="en-US" dirty="0" smtClean="0"/>
              <a:t> who have already created a business, or </a:t>
            </a:r>
            <a:r>
              <a:rPr lang="en-US" b="1" dirty="0" smtClean="0">
                <a:solidFill>
                  <a:srgbClr val="FF0000"/>
                </a:solidFill>
              </a:rPr>
              <a:t>expand an existing business</a:t>
            </a:r>
          </a:p>
          <a:p>
            <a:pPr lvl="0"/>
            <a:r>
              <a:rPr lang="en-US" dirty="0" smtClean="0"/>
              <a:t> </a:t>
            </a:r>
            <a:r>
              <a:rPr lang="en-US" b="1" dirty="0" smtClean="0"/>
              <a:t>To qualify for creation based on expansion</a:t>
            </a:r>
            <a:r>
              <a:rPr lang="en-US" dirty="0" smtClean="0"/>
              <a:t>, the investor must demonstrate that the investment has increased, by 40 %, either the number of employees or the net worth of the business (</a:t>
            </a:r>
            <a:r>
              <a:rPr lang="en-US" u="sng" dirty="0" smtClean="0"/>
              <a:t>10 ADDITIONAL EMPLOYEES NOT INCLUDED</a:t>
            </a:r>
            <a:r>
              <a:rPr lang="en-US" dirty="0" smtClean="0"/>
              <a:t>)</a:t>
            </a:r>
          </a:p>
          <a:p>
            <a:pPr lvl="0"/>
            <a:r>
              <a:rPr lang="en-US" dirty="0" smtClean="0"/>
              <a:t>The petitioner will still be required to employ ten (10) additional employees before the conditional basis of his or her EB-5 permanent resident status may be removed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bg1"/>
                </a:solidFill>
              </a:rPr>
              <a:t>New Business Enterprise</a:t>
            </a:r>
            <a:r>
              <a:rPr lang="en-US" i="1" dirty="0" smtClean="0"/>
              <a:t>: </a:t>
            </a:r>
            <a:r>
              <a:rPr lang="en-US" b="1" i="1" dirty="0" smtClean="0">
                <a:solidFill>
                  <a:srgbClr val="00B050"/>
                </a:solidFill>
              </a:rPr>
              <a:t>Capital</a:t>
            </a:r>
            <a:endParaRPr lang="en-US"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en-US" dirty="0" smtClean="0"/>
              <a:t>The term “</a:t>
            </a:r>
            <a:r>
              <a:rPr lang="en-US" b="1" dirty="0" smtClean="0">
                <a:solidFill>
                  <a:srgbClr val="FF0000"/>
                </a:solidFill>
              </a:rPr>
              <a:t>invest</a:t>
            </a:r>
            <a:r>
              <a:rPr lang="en-US" dirty="0" smtClean="0"/>
              <a:t>” is defined as a contribution of capital, which can be in the form of </a:t>
            </a:r>
            <a:r>
              <a:rPr lang="en-US" b="1" dirty="0" smtClean="0">
                <a:solidFill>
                  <a:srgbClr val="FF0000"/>
                </a:solidFill>
              </a:rPr>
              <a:t>cash</a:t>
            </a:r>
            <a:r>
              <a:rPr lang="en-US" dirty="0" smtClean="0"/>
              <a:t>, </a:t>
            </a:r>
            <a:r>
              <a:rPr lang="en-US" b="1" dirty="0" smtClean="0">
                <a:solidFill>
                  <a:srgbClr val="FF0000"/>
                </a:solidFill>
              </a:rPr>
              <a:t>equipment</a:t>
            </a:r>
            <a:r>
              <a:rPr lang="en-US" dirty="0" smtClean="0"/>
              <a:t>, </a:t>
            </a:r>
            <a:r>
              <a:rPr lang="en-US" b="1" dirty="0" smtClean="0">
                <a:solidFill>
                  <a:srgbClr val="FF0000"/>
                </a:solidFill>
              </a:rPr>
              <a:t>inventory</a:t>
            </a:r>
            <a:r>
              <a:rPr lang="en-US" dirty="0" smtClean="0"/>
              <a:t>, other </a:t>
            </a:r>
            <a:r>
              <a:rPr lang="en-US" b="1" dirty="0" smtClean="0">
                <a:solidFill>
                  <a:srgbClr val="FF0000"/>
                </a:solidFill>
              </a:rPr>
              <a:t>tangible property</a:t>
            </a:r>
            <a:r>
              <a:rPr lang="en-US" dirty="0" smtClean="0"/>
              <a:t>, cash equivalents and indebtedness secured by assets owned by the alien provided that he or she is personally and primarily liable and the assets of the new commercial enterprise are not used to secure any of the indebtedness. </a:t>
            </a:r>
          </a:p>
          <a:p>
            <a:pPr lvl="0"/>
            <a:r>
              <a:rPr lang="en-US" dirty="0" smtClean="0"/>
              <a:t>If the alien uses a secured note, the alien must be able to show that this note has a real cash value, and that the total value of all capital invested, including the note, has a cash value equal to or greater than the statutory minimum. </a:t>
            </a:r>
          </a:p>
          <a:p>
            <a:pPr lvl="0"/>
            <a:r>
              <a:rPr lang="en-US" dirty="0" smtClean="0"/>
              <a:t>All of the requisite capital must go directly into the new commercial enterprise; amounts paid for “administrative fees”, “attorneys’ fees” and other types of expenses not directly paid into the new commercial enterprise will not count towards the minimum investment amount.</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bg1"/>
                </a:solidFill>
              </a:rPr>
              <a:t>Procedure</a:t>
            </a:r>
            <a:endParaRPr lang="en-US" i="1"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After the business </a:t>
            </a:r>
            <a:r>
              <a:rPr lang="en-US" dirty="0"/>
              <a:t>choice is made, the investor’s immigration attorney begins the process of gathering the necessary documentation to complete and submit the Immigrant Petition by Alien Entrepreneur (USCIS from </a:t>
            </a:r>
            <a:r>
              <a:rPr lang="en-US" dirty="0">
                <a:solidFill>
                  <a:srgbClr val="92D050"/>
                </a:solidFill>
              </a:rPr>
              <a:t>I-526</a:t>
            </a:r>
            <a:r>
              <a:rPr lang="en-US" dirty="0" smtClean="0"/>
              <a:t>)</a:t>
            </a:r>
          </a:p>
          <a:p>
            <a:r>
              <a:rPr lang="en-US" dirty="0" smtClean="0"/>
              <a:t>After </a:t>
            </a:r>
            <a:r>
              <a:rPr lang="en-US" dirty="0"/>
              <a:t>form I-526 is approved, overseas investors must attend an interview at a </a:t>
            </a:r>
            <a:r>
              <a:rPr lang="en-US" dirty="0">
                <a:solidFill>
                  <a:srgbClr val="FF0000"/>
                </a:solidFill>
              </a:rPr>
              <a:t>U.S. Consulate</a:t>
            </a:r>
            <a:r>
              <a:rPr lang="en-US" dirty="0"/>
              <a:t> abroad</a:t>
            </a:r>
            <a:r>
              <a:rPr lang="en-US" dirty="0" smtClean="0"/>
              <a:t>.</a:t>
            </a:r>
          </a:p>
          <a:p>
            <a:r>
              <a:rPr lang="en-US" dirty="0" smtClean="0"/>
              <a:t>Before </a:t>
            </a:r>
            <a:r>
              <a:rPr lang="en-US" dirty="0"/>
              <a:t>and during the interview the investor and his or her family, undergo medical, police, security and immigration history checks before the conditional permanent resident visas are issued</a:t>
            </a:r>
            <a:r>
              <a:rPr lang="en-US" dirty="0" smtClean="0"/>
              <a:t>.</a:t>
            </a:r>
          </a:p>
          <a:p>
            <a:r>
              <a:rPr lang="en-US" dirty="0"/>
              <a:t>If the investor is legally in the U.S., then he or she will submit an application to </a:t>
            </a:r>
            <a:r>
              <a:rPr lang="en-US" dirty="0">
                <a:solidFill>
                  <a:srgbClr val="FF0000"/>
                </a:solidFill>
              </a:rPr>
              <a:t>adjust status</a:t>
            </a:r>
            <a:r>
              <a:rPr lang="en-US" dirty="0"/>
              <a:t> to the appropriate to the appropriate USCIS office in the U.S.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1041</Words>
  <Application>Microsoft Office PowerPoint</Application>
  <PresentationFormat>On-screen Show (4:3)</PresentationFormat>
  <Paragraphs>109</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EB-5 Foreign Investment “Green Card For Sale”</vt:lpstr>
      <vt:lpstr>What is the EB-5 Program?</vt:lpstr>
      <vt:lpstr>PowerPoint Presentation</vt:lpstr>
      <vt:lpstr>How Is It Done?</vt:lpstr>
      <vt:lpstr>New Business Enterprise</vt:lpstr>
      <vt:lpstr>New Business Enterprise</vt:lpstr>
      <vt:lpstr>New Business Enterprise</vt:lpstr>
      <vt:lpstr>New Business Enterprise: Capital</vt:lpstr>
      <vt:lpstr>Procedure</vt:lpstr>
      <vt:lpstr>Procedure Continued</vt:lpstr>
      <vt:lpstr>I-829 Removal Of Temporary Conditions</vt:lpstr>
      <vt:lpstr>EB-5 Investor Flowchart &amp; Timeline</vt:lpstr>
      <vt:lpstr>Regional Centers</vt:lpstr>
      <vt:lpstr>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YuriTsyganov</dc:creator>
  <cp:lastModifiedBy>Yuri Tsyganov</cp:lastModifiedBy>
  <cp:revision>98</cp:revision>
  <dcterms:created xsi:type="dcterms:W3CDTF">2011-04-19T17:22:40Z</dcterms:created>
  <dcterms:modified xsi:type="dcterms:W3CDTF">2012-07-05T20:30:37Z</dcterms:modified>
</cp:coreProperties>
</file>